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7" r:id="rId4"/>
    <p:sldId id="284" r:id="rId5"/>
    <p:sldId id="286" r:id="rId6"/>
    <p:sldId id="267" r:id="rId7"/>
    <p:sldId id="288" r:id="rId8"/>
    <p:sldId id="279" r:id="rId9"/>
    <p:sldId id="280" r:id="rId10"/>
    <p:sldId id="281" r:id="rId11"/>
    <p:sldId id="283" r:id="rId12"/>
    <p:sldId id="282" r:id="rId13"/>
    <p:sldId id="269" r:id="rId14"/>
    <p:sldId id="273" r:id="rId15"/>
    <p:sldId id="275" r:id="rId16"/>
    <p:sldId id="276" r:id="rId17"/>
  </p:sldIdLst>
  <p:sldSz cx="9144000" cy="6858000" type="screen4x3"/>
  <p:notesSz cx="6858000" cy="9144000"/>
  <p:embeddedFontLst>
    <p:embeddedFont>
      <p:font typeface="Acumin Pro" panose="020B0408020202020204" pitchFamily="34" charset="77"/>
      <p:regular r:id="rId18"/>
      <p:bold r:id="rId19"/>
      <p:italic r:id="rId20"/>
      <p:boldItalic r:id="rId21"/>
    </p:embeddedFont>
    <p:embeddedFont>
      <p:font typeface="Acumin Pro ExtraCondensed" panose="020B0408020202020204" pitchFamily="34" charset="77"/>
      <p:regular r:id="rId22"/>
      <p:bold r:id="rId23"/>
      <p:italic r:id="rId24"/>
      <p:boldItalic r:id="rId25"/>
    </p:embeddedFont>
    <p:embeddedFont>
      <p:font typeface="Acumin Pro ExtraCondensed Smbd" panose="020B0408020202020204" pitchFamily="34" charset="77"/>
      <p:regular r:id="rId26"/>
      <p:bold r:id="rId27"/>
      <p:italic r:id="rId28"/>
      <p:boldItalic r:id="rId29"/>
    </p:embeddedFont>
    <p:embeddedFont>
      <p:font typeface="Acumin Pro Medium" panose="020B0604020202020204" pitchFamily="34" charset="77"/>
      <p:regular r:id="rId30"/>
      <p:italic r:id="rId31"/>
    </p:embeddedFont>
    <p:embeddedFont>
      <p:font typeface="Acumin Pro Semibold" panose="020B0704020202020204" pitchFamily="34" charset="77"/>
      <p:regular r:id="rId32"/>
      <p:bold r:id="rId33"/>
      <p:italic r:id="rId34"/>
      <p:boldItalic r:id="rId35"/>
    </p:embeddedFont>
    <p:embeddedFont>
      <p:font typeface="Acumin Pro SemiCondensed" panose="020B0506020202020204" pitchFamily="34" charset="77"/>
      <p:regular r:id="rId36"/>
      <p:bold r:id="rId37"/>
      <p:italic r:id="rId38"/>
      <p:boldItalic r:id="rId39"/>
    </p:embeddedFont>
    <p:embeddedFont>
      <p:font typeface="United Sans Cd Md" pitchFamily="2" charset="77"/>
      <p:regular r:id="rId40"/>
    </p:embeddedFont>
    <p:embeddedFont>
      <p:font typeface="United Sans Rg Md" pitchFamily="2" charset="77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1" autoAdjust="0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1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1/13/26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Registration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gradstudents.com/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Engr/Academics/Graduate/ProfessionalDevelopment/conference-travel-gra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gineering.purdue.edu/ME/Graduate/OnCampus/Funding/Awards" TargetMode="External"/><Relationship Id="rId5" Type="http://schemas.openxmlformats.org/officeDocument/2006/relationships/hyperlink" Target="https://www.purdue.edu/academics/ogsps/fellowship/funding-resources-for-students/fellowships/" TargetMode="External"/><Relationship Id="rId4" Type="http://schemas.openxmlformats.org/officeDocument/2006/relationships/hyperlink" Target="https://engineering.purdue.edu/Engr/Academics/Graduate/fellowship-lis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AcademicRequirements" TargetMode="External"/><Relationship Id="rId2" Type="http://schemas.openxmlformats.org/officeDocument/2006/relationships/hyperlink" Target="https://www.purdue.edu/academics/ogsps/research/rcr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AboutUs/Safety" TargetMode="External"/><Relationship Id="rId4" Type="http://schemas.openxmlformats.org/officeDocument/2006/relationships/hyperlink" Target="https://engineering.purdue.edu/ME/Graduate/OnCampus/TimeLimit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cademics/ogsps/professional-development/" TargetMode="External"/><Relationship Id="rId3" Type="http://schemas.openxmlformats.org/officeDocument/2006/relationships/hyperlink" Target="mailto:mebo@groups.purdue.edu" TargetMode="External"/><Relationship Id="rId7" Type="http://schemas.openxmlformats.org/officeDocument/2006/relationships/hyperlink" Target="https://www.purdue.edu/academics/ogsps/fellowship/funding-resources-for-students/fellowships/" TargetMode="External"/><Relationship Id="rId12" Type="http://schemas.openxmlformats.org/officeDocument/2006/relationships/hyperlink" Target="https://www.purdue.edu/odos/sls/index.html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studentemployment/site/" TargetMode="External"/><Relationship Id="rId11" Type="http://schemas.openxmlformats.org/officeDocument/2006/relationships/hyperlink" Target="https://www.cco.purdue.edu/" TargetMode="External"/><Relationship Id="rId5" Type="http://schemas.openxmlformats.org/officeDocument/2006/relationships/hyperlink" Target="https://www.purdue.edu/push/" TargetMode="External"/><Relationship Id="rId10" Type="http://schemas.openxmlformats.org/officeDocument/2006/relationships/hyperlink" Target="https://www.opp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uxiliary-services/indianapolis/index.php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caps/" TargetMode="External"/><Relationship Id="rId2" Type="http://schemas.openxmlformats.org/officeDocument/2006/relationships/hyperlink" Target="https://engineering.purdue.edu/Wi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4" Type="http://schemas.openxmlformats.org/officeDocument/2006/relationships/hyperlink" Target="https://www.purdue.edu/odos/resources/centers-programs.html" TargetMode="External"/><Relationship Id="rId9" Type="http://schemas.openxmlformats.org/officeDocument/2006/relationships/hyperlink" Target="https://www.purdue.edu/parking/green_benefits/campus-transi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ltague@purdue.edu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xiaomin@purdue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key@purdue.ed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mailto:celwell@purdu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engineering.purdue.edu/Engr/AboutUs/Administration/BusinessOffice/employmen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rue.edu" TargetMode="External"/><Relationship Id="rId7" Type="http://schemas.openxmlformats.org/officeDocument/2006/relationships/hyperlink" Target="https://engineering.purdue.edu/Engr/AboutUs/Administration/BusinessOffice" TargetMode="External"/><Relationship Id="rId2" Type="http://schemas.openxmlformats.org/officeDocument/2006/relationships/hyperlink" Target="mailto:mebo@groups.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r@purdue.edu" TargetMode="External"/><Relationship Id="rId5" Type="http://schemas.openxmlformats.org/officeDocument/2006/relationships/hyperlink" Target="mailto:purduetravel@purdue.edu" TargetMode="External"/><Relationship Id="rId4" Type="http://schemas.openxmlformats.org/officeDocument/2006/relationships/hyperlink" Target="mailto:engrprocure@purdue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spring 2026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805349"/>
          </a:xfrm>
        </p:spPr>
        <p:txBody>
          <a:bodyPr/>
          <a:lstStyle/>
          <a:p>
            <a:r>
              <a:rPr lang="en-US" dirty="0"/>
              <a:t>ME Grad Office</a:t>
            </a:r>
          </a:p>
          <a:p>
            <a:r>
              <a:rPr lang="en-US" dirty="0"/>
              <a:t>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1/13/26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68358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dirty="0"/>
              <a:t>Select PWL for online &amp; West Lafayette location, PIN for Indy location on scheduling assistant</a:t>
            </a:r>
          </a:p>
          <a:p>
            <a:pPr marL="0" lvl="0" indent="0">
              <a:buNone/>
            </a:pPr>
            <a:endParaRPr lang="en-US" sz="2300" b="1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>
                <a:highlight>
                  <a:srgbClr val="FFFF00"/>
                </a:highlight>
              </a:rPr>
              <a:t>See offering campus &amp; schedule type</a:t>
            </a:r>
          </a:p>
          <a:p>
            <a:pPr marL="0" lv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West Lafayette or Indianapolis </a:t>
            </a:r>
            <a:r>
              <a:rPr lang="en-US" sz="2100" dirty="0"/>
              <a:t>– showing classroom, schedule type can be lecture/laboratory/individual study/research, for residential students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000000"/>
                </a:solidFill>
              </a:rPr>
              <a:t>West Lafayette </a:t>
            </a:r>
            <a:r>
              <a:rPr lang="en-US" sz="2100" dirty="0">
                <a:solidFill>
                  <a:srgbClr val="000000"/>
                </a:solidFill>
              </a:rPr>
              <a:t>– showing distance learning as schedule type, ONC/OL as section, for residential students to access lectures online but take exams in person, instructor’s approval </a:t>
            </a:r>
            <a:r>
              <a:rPr lang="en-US" sz="2100" i="1" dirty="0">
                <a:solidFill>
                  <a:srgbClr val="000000"/>
                </a:solidFill>
              </a:rPr>
              <a:t>(internship/other needs)</a:t>
            </a:r>
            <a:endParaRPr lang="en-US" sz="2100" i="1" dirty="0"/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100" b="1" dirty="0"/>
              <a:t>West Lafayette Continuing Ed </a:t>
            </a:r>
            <a:r>
              <a:rPr lang="en-US" sz="2100" dirty="0"/>
              <a:t>– showing distance learning as schedule type, EPE/DY as section, for online program students only.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PMP students can’t take online MGMT courses!</a:t>
            </a:r>
          </a:p>
          <a:p>
            <a:pPr marL="0" lvl="0" indent="0">
              <a:buNone/>
            </a:pPr>
            <a:endParaRPr lang="en-US" sz="2100" u="sng" dirty="0"/>
          </a:p>
          <a:p>
            <a:pPr marL="0" lvl="0" indent="0">
              <a:buNone/>
            </a:pP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Math/Engineering EPE sections have been removed from scheduling assistant for residentials, MGMT DY sections are not)</a:t>
            </a: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3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Jan. 13 and 15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54015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3.4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after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POS coursework but before 2 years from admission term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course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Final 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2"/>
              </a:rPr>
              <a:t>CoE</a:t>
            </a:r>
            <a:r>
              <a:rPr lang="en-US" dirty="0">
                <a:hlinkClick r:id="rId2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3"/>
              </a:rPr>
              <a:t>Purdue Graduate Student Government Grants </a:t>
            </a:r>
            <a:r>
              <a:rPr lang="en-US" sz="1600" i="1" dirty="0"/>
              <a:t>(travel, professional development, transitional housing,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list </a:t>
            </a:r>
            <a:endParaRPr lang="en-US" dirty="0"/>
          </a:p>
          <a:p>
            <a:r>
              <a:rPr lang="en-US" dirty="0">
                <a:hlinkClick r:id="rId5"/>
              </a:rPr>
              <a:t>Fellowship Office list 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6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7"/>
              </a:rPr>
              <a:t>ME Grad Blog</a:t>
            </a:r>
            <a:r>
              <a:rPr lang="en-US" dirty="0"/>
              <a:t> in fall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1" y="1013460"/>
            <a:ext cx="7652406" cy="5059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continued enrollment: check admission letter, you may have to submit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CITI (RCR online training) is required to be completed in 60 days. </a:t>
            </a:r>
            <a:r>
              <a:rPr lang="en-US" dirty="0">
                <a:solidFill>
                  <a:srgbClr val="000000"/>
                </a:solidFill>
              </a:rPr>
              <a:t>Residential students MUST complete 2-hr RCR workshop, register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here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Respect Boundaries training in Brightspace in 8-9 weeks.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safety quiz </a:t>
            </a:r>
            <a:r>
              <a:rPr lang="en-US" dirty="0">
                <a:solidFill>
                  <a:srgbClr val="000000"/>
                </a:solidFill>
              </a:rPr>
              <a:t>to access ME building after hours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05319"/>
            <a:ext cx="8017398" cy="4823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hlinkClick r:id="rId3"/>
              </a:rPr>
              <a:t>ME Business office</a:t>
            </a:r>
            <a:endParaRPr lang="nn-NO" dirty="0"/>
          </a:p>
          <a:p>
            <a:pPr marL="0" lv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Employment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Purdue University Student Health Service (PUSH) </a:t>
            </a:r>
            <a:r>
              <a:rPr lang="en-US" dirty="0">
                <a:solidFill>
                  <a:srgbClr val="000000"/>
                </a:solidFill>
              </a:rPr>
              <a:t>for health insurance</a:t>
            </a:r>
          </a:p>
          <a:p>
            <a:pPr lvl="0"/>
            <a:endParaRPr lang="en-US" dirty="0"/>
          </a:p>
          <a:p>
            <a:r>
              <a:rPr lang="en-US" dirty="0">
                <a:hlinkClick r:id="rId6"/>
              </a:rPr>
              <a:t>On-campus hourly jobs</a:t>
            </a:r>
            <a:endParaRPr lang="en-US" sz="1500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OGSPS Fellowship Office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9"/>
              </a:rPr>
              <a:t>Purdue Writing Lab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linkClick r:id="rId10"/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1"/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2"/>
              </a:rPr>
              <a:t>Student Legal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78065"/>
            <a:ext cx="8017398" cy="500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 and Military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ME Food Pantry at ME 2051</a:t>
            </a:r>
          </a:p>
          <a:p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7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Indy and WL shuttle services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9"/>
              </a:rPr>
              <a:t>Campus Transit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2963888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sz="1600" b="0" dirty="0"/>
            </a:br>
            <a:br>
              <a:rPr lang="en-US" sz="1600" b="0" dirty="0"/>
            </a:b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Welcome from Prof. Nicole Key, Associate Head of Graduate Studies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j-ea"/>
                <a:cs typeface="+mj-cs"/>
              </a:rPr>
              <a:t>ME Graduate Office Staff &amp; </a:t>
            </a:r>
            <a:r>
              <a:rPr lang="en-US" sz="1600" b="0" dirty="0"/>
              <a:t>Overview of Graduate Program</a:t>
            </a:r>
            <a:br>
              <a:rPr lang="en-US" sz="1600" b="0" dirty="0"/>
            </a:br>
            <a:r>
              <a:rPr lang="en-US" sz="1600" b="0" dirty="0"/>
              <a:t>             </a:t>
            </a:r>
            <a:br>
              <a:rPr lang="en-US" sz="1600" b="0" dirty="0"/>
            </a:br>
            <a:r>
              <a:rPr lang="en-US" sz="1600" b="0" dirty="0"/>
              <a:t>Intro of ME Graduate Student Organization, by OMEGA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Q&amp;A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B51A-FD36-4E2E-BD7A-E14DC814D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 Grad Office Team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DB4E7F-CE0D-40EC-988F-B4B3611A5D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635" y="1272988"/>
            <a:ext cx="1143000" cy="15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7797A-5298-4C12-8D9A-8D784500FC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1/13/26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C1BA-BB02-445E-9F78-DE69370BC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E5BC0-95E9-404E-AFB4-4729BAA5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90" y="1272988"/>
            <a:ext cx="1143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D37BB-0AA4-438D-A97F-F14BD81F3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145" y="1251735"/>
            <a:ext cx="1143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115B1-52E1-4997-BD90-BA85DD596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784" y="1251735"/>
            <a:ext cx="1143000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09DC18-21E4-4D03-AA2D-47861311F328}"/>
              </a:ext>
            </a:extLst>
          </p:cNvPr>
          <p:cNvSpPr txBox="1"/>
          <p:nvPr/>
        </p:nvSpPr>
        <p:spPr>
          <a:xfrm>
            <a:off x="242048" y="3079376"/>
            <a:ext cx="2093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Prof. Nicole Key</a:t>
            </a:r>
          </a:p>
          <a:p>
            <a:r>
              <a:rPr lang="en-US" sz="1600" dirty="0"/>
              <a:t>Associate Head for Graduate Studies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nkey@purdue.edu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DB289-0A3A-4D1D-A3BC-7DCD4459D652}"/>
              </a:ext>
            </a:extLst>
          </p:cNvPr>
          <p:cNvSpPr txBox="1"/>
          <p:nvPr/>
        </p:nvSpPr>
        <p:spPr>
          <a:xfrm>
            <a:off x="2381220" y="3079376"/>
            <a:ext cx="2328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Xiaomin Qian</a:t>
            </a:r>
          </a:p>
          <a:p>
            <a:r>
              <a:rPr lang="en-US" sz="1600" dirty="0"/>
              <a:t>Program Admin Specialist, Lead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xiaomin@purdue.edu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Recruitment/ Admissions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Recruitment Fellowships/ RA/ Dept. Scholarships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Professional Master's Program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35260-EB35-40D7-BDB3-2F6F71706D82}"/>
              </a:ext>
            </a:extLst>
          </p:cNvPr>
          <p:cNvSpPr txBox="1"/>
          <p:nvPr/>
        </p:nvSpPr>
        <p:spPr>
          <a:xfrm>
            <a:off x="4805083" y="3072348"/>
            <a:ext cx="203947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Sheri Tague</a:t>
            </a:r>
          </a:p>
          <a:p>
            <a:r>
              <a:rPr lang="en-US" sz="1600" dirty="0"/>
              <a:t>Senior Graduate Program Manager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sltague@purdue.edu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Online Master’s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Graduation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45186-AE6E-4B37-94D5-2E6F2BA69377}"/>
              </a:ext>
            </a:extLst>
          </p:cNvPr>
          <p:cNvSpPr txBox="1"/>
          <p:nvPr/>
        </p:nvSpPr>
        <p:spPr>
          <a:xfrm>
            <a:off x="7059706" y="3173506"/>
            <a:ext cx="171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Cathy Elwell</a:t>
            </a:r>
          </a:p>
          <a:p>
            <a:r>
              <a:rPr lang="en-US" sz="1600" dirty="0"/>
              <a:t>Admin Assistant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celwell@purdue.edu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Area Exams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or virtual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Hours: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Website:</a:t>
            </a:r>
            <a:r>
              <a:rPr lang="en-US" dirty="0"/>
              <a:t> </a:t>
            </a:r>
            <a:r>
              <a:rPr lang="en-US" sz="1050" dirty="0">
                <a:hlinkClick r:id="rId2"/>
              </a:rPr>
              <a:t>https://engineering.purdue.edu/Engr/AboutUs/Administration/BusinessOffice/employment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 out to ME Business Office: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mebo@groups.purdue.edu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check out a dept. credit card:</a:t>
            </a:r>
          </a:p>
          <a:p>
            <a:pPr marL="0" indent="0">
              <a:buNone/>
            </a:pPr>
            <a:r>
              <a:rPr lang="en-US" dirty="0"/>
              <a:t>Go to ME Room 2051 or 2172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Payroll: </a:t>
            </a:r>
            <a:r>
              <a:rPr lang="en-US" dirty="0">
                <a:hlinkClick r:id="rId3"/>
              </a:rPr>
              <a:t>engremployment@purdue.edu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Purchasing/Ordering: </a:t>
            </a:r>
            <a:r>
              <a:rPr lang="en-US" dirty="0">
                <a:hlinkClick r:id="rId4"/>
              </a:rPr>
              <a:t>engrprocure@purdue.edu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Travel: </a:t>
            </a:r>
            <a:r>
              <a:rPr lang="en-US" dirty="0">
                <a:hlinkClick r:id="rId5"/>
              </a:rPr>
              <a:t>purduetravel@purdue.edu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Benefits: </a:t>
            </a:r>
            <a:r>
              <a:rPr lang="en-US" dirty="0">
                <a:hlinkClick r:id="rId6"/>
              </a:rPr>
              <a:t>hr@purdue.edu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sz="1050" dirty="0">
                <a:hlinkClick r:id="rId7"/>
              </a:rPr>
              <a:t>https://engineering.purdue.edu/Engr/AboutUs/Administration/BusinessOffice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4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MS Thesis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(exchange or online)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</a:t>
            </a:r>
            <a:r>
              <a:rPr lang="en-US"/>
              <a:t>ME lecture courses</a:t>
            </a:r>
            <a:endParaRPr lang="en-US" dirty="0"/>
          </a:p>
          <a:p>
            <a:pPr lvl="0"/>
            <a:r>
              <a:rPr lang="en-US" dirty="0"/>
              <a:t>9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C301-CFD0-70E7-7395-D01284C17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9B991"/>
                </a:solidFill>
                <a:effectLst/>
                <a:uLnTx/>
                <a:uFillTx/>
                <a:latin typeface="Acumin Pro ExtraCondensed" panose="020B0508020202020204" pitchFamily="34" charset="77"/>
                <a:ea typeface="+mj-ea"/>
                <a:cs typeface="+mj-cs"/>
              </a:rPr>
              <a:t>Summary of Degree Requirements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BD34F-458F-7CA4-9A64-1FFA5FCB0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110" y="1304818"/>
            <a:ext cx="7589797" cy="441788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Professional Master’s (PMP)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30 credit hours of coursework, including 3 credits of applied math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9 credits in professional development area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12 credits of ME lectures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6 credits of tech electives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Motorsports Engineering Professional Master’s (Indy)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30 credit hours of coursework, including 3 credits of applied math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9 credits in professional development area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12 credits of core motorsports engineering courses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6 credits of tech electives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Sports Engineering Professional Master’s (Indy)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30 credit hours of coursework, including 3 credits of applied math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9 credits in professional development area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12 credits of core sports engineering courses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6 credits of tech electives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D20AA-2B1E-61AD-1FD6-EAE96F4271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1/13/26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7EA1-E47E-D3F0-1570-3C759F196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4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600-level WL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600-level WL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All students must register full time (minimum 8 credits for spring/fall, maximum 3 credits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4335</TotalTime>
  <Words>1437</Words>
  <Application>Microsoft Macintosh PowerPoint</Application>
  <PresentationFormat>On-screen Show (4:3)</PresentationFormat>
  <Paragraphs>291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Acumin Pro ExtraCondensed Smbd</vt:lpstr>
      <vt:lpstr>Acumin Pro ExtraCondensed</vt:lpstr>
      <vt:lpstr>Acumin Pro</vt:lpstr>
      <vt:lpstr>United Sans Cd Md</vt:lpstr>
      <vt:lpstr>Wingdings</vt:lpstr>
      <vt:lpstr>Acumin Pro SemiCondensed</vt:lpstr>
      <vt:lpstr>United Sans Rg Md</vt:lpstr>
      <vt:lpstr>Acumin Pro Medium</vt:lpstr>
      <vt:lpstr>Arial</vt:lpstr>
      <vt:lpstr>Acumin Pro Semibold</vt:lpstr>
      <vt:lpstr>Purdue1</vt:lpstr>
      <vt:lpstr>spring 2026 Mechanical Engineering NEW Graduate STUDENT orientation </vt:lpstr>
      <vt:lpstr>Agenda     Welcome from Prof. Nicole Key, Associate Head of Graduate Studies  Intro of ME Graduate Office Staff &amp; Overview of Graduate Program               Intro of ME Graduate Student Organization, by OMEGA  Q&amp;A </vt:lpstr>
      <vt:lpstr>ME Grad Office Team</vt:lpstr>
      <vt:lpstr>CoE Employment Center</vt:lpstr>
      <vt:lpstr>Business Office</vt:lpstr>
      <vt:lpstr>Summary of Degree Requirements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Julia Diane Davis</cp:lastModifiedBy>
  <cp:revision>233</cp:revision>
  <dcterms:created xsi:type="dcterms:W3CDTF">2020-06-22T02:53:13Z</dcterms:created>
  <dcterms:modified xsi:type="dcterms:W3CDTF">2026-01-13T13:59:22Z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2025-07-18T20:05:32Z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cad2f7ca-9f77-4881-9637-960e0132568a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10, 3, 0, 1</vt:lpwstr>
  </property>
</Properties>
</file>